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62" r:id="rId2"/>
    <p:sldId id="280" r:id="rId3"/>
    <p:sldId id="258" r:id="rId4"/>
    <p:sldId id="261" r:id="rId5"/>
    <p:sldId id="264" r:id="rId6"/>
    <p:sldId id="265" r:id="rId7"/>
    <p:sldId id="263" r:id="rId8"/>
    <p:sldId id="256" r:id="rId9"/>
    <p:sldId id="267" r:id="rId10"/>
    <p:sldId id="266" r:id="rId11"/>
    <p:sldId id="268" r:id="rId12"/>
    <p:sldId id="279" r:id="rId13"/>
    <p:sldId id="281" r:id="rId14"/>
    <p:sldId id="278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912" autoAdjust="0"/>
    <p:restoredTop sz="94660"/>
  </p:normalViewPr>
  <p:slideViewPr>
    <p:cSldViewPr>
      <p:cViewPr varScale="1">
        <p:scale>
          <a:sx n="69" d="100"/>
          <a:sy n="69" d="100"/>
        </p:scale>
        <p:origin x="-136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1EC914-53E3-479F-9828-0A1224D56306}" type="datetimeFigureOut">
              <a:rPr lang="en-US" smtClean="0"/>
              <a:pPr/>
              <a:t>8/9/2010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9A77C0-E1D4-42DF-8D81-21E1A844D3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1EC914-53E3-479F-9828-0A1224D56306}" type="datetimeFigureOut">
              <a:rPr lang="en-US" smtClean="0"/>
              <a:pPr/>
              <a:t>8/9/2010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9A77C0-E1D4-42DF-8D81-21E1A844D3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1EC914-53E3-479F-9828-0A1224D56306}" type="datetimeFigureOut">
              <a:rPr lang="en-US" smtClean="0"/>
              <a:pPr/>
              <a:t>8/9/2010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9A77C0-E1D4-42DF-8D81-21E1A844D3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1EC914-53E3-479F-9828-0A1224D56306}" type="datetimeFigureOut">
              <a:rPr lang="en-US" smtClean="0"/>
              <a:pPr/>
              <a:t>8/9/2010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9A77C0-E1D4-42DF-8D81-21E1A844D3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1EC914-53E3-479F-9828-0A1224D56306}" type="datetimeFigureOut">
              <a:rPr lang="en-US" smtClean="0"/>
              <a:pPr/>
              <a:t>8/9/2010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9A77C0-E1D4-42DF-8D81-21E1A844D3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1EC914-53E3-479F-9828-0A1224D56306}" type="datetimeFigureOut">
              <a:rPr lang="en-US" smtClean="0"/>
              <a:pPr/>
              <a:t>8/9/2010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9A77C0-E1D4-42DF-8D81-21E1A844D3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1EC914-53E3-479F-9828-0A1224D56306}" type="datetimeFigureOut">
              <a:rPr lang="en-US" smtClean="0"/>
              <a:pPr/>
              <a:t>8/9/2010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9A77C0-E1D4-42DF-8D81-21E1A844D3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1EC914-53E3-479F-9828-0A1224D56306}" type="datetimeFigureOut">
              <a:rPr lang="en-US" smtClean="0"/>
              <a:pPr/>
              <a:t>8/9/2010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9A77C0-E1D4-42DF-8D81-21E1A844D3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1EC914-53E3-479F-9828-0A1224D56306}" type="datetimeFigureOut">
              <a:rPr lang="en-US" smtClean="0"/>
              <a:pPr/>
              <a:t>8/9/2010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9A77C0-E1D4-42DF-8D81-21E1A844D3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1EC914-53E3-479F-9828-0A1224D56306}" type="datetimeFigureOut">
              <a:rPr lang="en-US" smtClean="0"/>
              <a:pPr/>
              <a:t>8/9/2010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9A77C0-E1D4-42DF-8D81-21E1A844D3A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1EC914-53E3-479F-9828-0A1224D56306}" type="datetimeFigureOut">
              <a:rPr lang="en-US" smtClean="0"/>
              <a:pPr/>
              <a:t>8/9/2010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9A77C0-E1D4-42DF-8D81-21E1A844D3A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621EC914-53E3-479F-9828-0A1224D56306}" type="datetimeFigureOut">
              <a:rPr lang="en-US" smtClean="0"/>
              <a:pPr/>
              <a:t>8/9/2010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E9A77C0-E1D4-42DF-8D81-21E1A844D3A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www.google.com/imgres?imgurl=http://www.nwp.org/img/resources/widepathslogo.gif&amp;imgrefurl=http://www.nwp.org/cs/public/print/resource/3116&amp;usg=__dvBnErJ_WzJEcDtXdwx5Y1H-yYQ=&amp;h=144&amp;w=190&amp;sz=8&amp;hl=en&amp;start=17&amp;um=1&amp;itbs=1&amp;tbnid=tyVv3dQqaS9k_M:&amp;tbnh=78&amp;tbnw=103&amp;prev=/images?q=wide+paths+michigan&amp;um=1&amp;hl=en&amp;tbs=isch:1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002060"/>
                </a:solidFill>
              </a:rPr>
              <a:t>Expanses of Michigan</a:t>
            </a:r>
            <a:endParaRPr lang="en-US" dirty="0">
              <a:solidFill>
                <a:srgbClr val="002060"/>
              </a:solidFill>
            </a:endParaRPr>
          </a:p>
        </p:txBody>
      </p:sp>
      <p:pic>
        <p:nvPicPr>
          <p:cNvPr id="5" name="Picture 8" descr="http://www.usfunks.net/Family/Barber/img/Michigan_ma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6400" y="685800"/>
            <a:ext cx="5923621" cy="4648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183880" cy="105156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002060"/>
                </a:solidFill>
              </a:rPr>
              <a:t>Participants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48000" y="1371600"/>
            <a:ext cx="556260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n-US" dirty="0" smtClean="0"/>
              <a:t>2 TC’s from each of Michigan’s eleven writing projects;</a:t>
            </a:r>
          </a:p>
          <a:p>
            <a:pPr algn="just"/>
            <a:endParaRPr lang="en-US" dirty="0" smtClean="0"/>
          </a:p>
          <a:p>
            <a:pPr algn="just">
              <a:buFont typeface="Arial" pitchFamily="34" charset="0"/>
              <a:buChar char="•"/>
            </a:pPr>
            <a:r>
              <a:rPr lang="en-US" dirty="0" smtClean="0"/>
              <a:t>22 members each summer in our seminar;</a:t>
            </a:r>
          </a:p>
          <a:p>
            <a:pPr algn="just"/>
            <a:endParaRPr lang="en-US" dirty="0" smtClean="0"/>
          </a:p>
          <a:p>
            <a:pPr algn="just">
              <a:buFont typeface="Arial" pitchFamily="34" charset="0"/>
              <a:buChar char="•"/>
            </a:pPr>
            <a:r>
              <a:rPr lang="en-US" dirty="0" smtClean="0"/>
              <a:t>Each NWPM site will select participants from its local pool of TC’s;</a:t>
            </a:r>
          </a:p>
          <a:p>
            <a:pPr algn="just"/>
            <a:endParaRPr lang="en-US" dirty="0" smtClean="0"/>
          </a:p>
          <a:p>
            <a:pPr algn="just">
              <a:buFont typeface="Arial" pitchFamily="34" charset="0"/>
              <a:buChar char="•"/>
            </a:pPr>
            <a:r>
              <a:rPr lang="en-US" dirty="0" smtClean="0"/>
              <a:t>Members become part of state-wide Holocaust Educators of Michigan Network;</a:t>
            </a:r>
          </a:p>
          <a:p>
            <a:pPr algn="just"/>
            <a:endParaRPr lang="en-US" dirty="0" smtClean="0"/>
          </a:p>
          <a:p>
            <a:pPr algn="just">
              <a:buFont typeface="Arial" pitchFamily="34" charset="0"/>
              <a:buChar char="•"/>
            </a:pPr>
            <a:r>
              <a:rPr lang="en-US" dirty="0" smtClean="0"/>
              <a:t>These 2-person teams will begin to build local, site-based leadership;</a:t>
            </a:r>
          </a:p>
          <a:p>
            <a:pPr algn="just"/>
            <a:endParaRPr lang="en-US" dirty="0" smtClean="0"/>
          </a:p>
          <a:p>
            <a:pPr algn="just">
              <a:buFont typeface="Arial" pitchFamily="34" charset="0"/>
              <a:buChar char="•"/>
            </a:pPr>
            <a:r>
              <a:rPr lang="en-US" dirty="0" smtClean="0"/>
              <a:t>This idea/model was proposed to leaders from all </a:t>
            </a:r>
            <a:r>
              <a:rPr lang="en-US" dirty="0" smtClean="0"/>
              <a:t>11 NWPM sites </a:t>
            </a:r>
            <a:r>
              <a:rPr lang="en-US" dirty="0" smtClean="0"/>
              <a:t>in November</a:t>
            </a:r>
            <a:r>
              <a:rPr lang="en-US" dirty="0" smtClean="0"/>
              <a:t>!</a:t>
            </a:r>
            <a:endParaRPr lang="en-US" dirty="0" smtClean="0"/>
          </a:p>
          <a:p>
            <a:pPr algn="just">
              <a:buFont typeface="Arial" pitchFamily="34" charset="0"/>
              <a:buChar char="•"/>
            </a:pPr>
            <a:endParaRPr lang="en-US" dirty="0"/>
          </a:p>
        </p:txBody>
      </p:sp>
      <p:pic>
        <p:nvPicPr>
          <p:cNvPr id="97284" name="Picture 4" descr="http://api.ning.com/files/j*2F1n0LxTdymdnJKMcN7kRppTqtLIbScNsJl2scEvHnextTEwhXX3doyTM13kSLCbA-KoMerZsw1r36tCQ-TA7fQ9EUrSJi/NWPM_logo_blog_small.jpg?width=183&amp;height=183&amp;crop=1%3A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2667000"/>
            <a:ext cx="1743075" cy="17430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183880" cy="105156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002060"/>
                </a:solidFill>
              </a:rPr>
              <a:t>Key Experiences for Seminar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5800" y="1676400"/>
            <a:ext cx="76962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Common Reading (</a:t>
            </a:r>
            <a:r>
              <a:rPr lang="en-US" sz="2400" u="sng" dirty="0" smtClean="0"/>
              <a:t>The World Must Know</a:t>
            </a:r>
            <a:r>
              <a:rPr lang="en-US" sz="2400" dirty="0" smtClean="0"/>
              <a:t>)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Holocaust Survivor Testimony;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Guest Lectures/Experts on Holocaust, Judaism, Social Justice;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Visit to Holocaust Memorial Center </a:t>
            </a:r>
            <a:r>
              <a:rPr lang="en-US" sz="2400" dirty="0" smtClean="0"/>
              <a:t>in Farmington Hills</a:t>
            </a:r>
            <a:r>
              <a:rPr lang="en-US" sz="2400" dirty="0" smtClean="0"/>
              <a:t>;</a:t>
            </a:r>
            <a:endParaRPr lang="en-US" sz="2400" dirty="0" smtClean="0"/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Writing, Reflection, &amp; Synthesis Opportunities;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Cultural Immersion Opportunities: Shabbat, Muslim Center, etc.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Partnership Building (Museum, etc.)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Networking Building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8183880" cy="105156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002060"/>
                </a:solidFill>
              </a:rPr>
              <a:t>Seminar Goals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1524000"/>
            <a:ext cx="82296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800" dirty="0" smtClean="0"/>
              <a:t>Build Local Capacity at all Eleven NWMP Sites;</a:t>
            </a:r>
          </a:p>
          <a:p>
            <a:endParaRPr lang="en-US" sz="2800" dirty="0" smtClean="0"/>
          </a:p>
          <a:p>
            <a:pPr>
              <a:buFont typeface="Arial" pitchFamily="34" charset="0"/>
              <a:buChar char="•"/>
            </a:pPr>
            <a:r>
              <a:rPr lang="en-US" sz="2800" dirty="0" smtClean="0"/>
              <a:t>Create Network of Teachers in Michigan doing this work;</a:t>
            </a:r>
          </a:p>
          <a:p>
            <a:endParaRPr lang="en-US" sz="2800" dirty="0" smtClean="0"/>
          </a:p>
          <a:p>
            <a:pPr>
              <a:buFont typeface="Arial" pitchFamily="34" charset="0"/>
              <a:buChar char="•"/>
            </a:pPr>
            <a:r>
              <a:rPr lang="en-US" sz="2800" dirty="0" smtClean="0"/>
              <a:t>Identify and Provide Resources for Teachers in Michigan;</a:t>
            </a:r>
          </a:p>
          <a:p>
            <a:endParaRPr lang="en-US" sz="2800" dirty="0" smtClean="0"/>
          </a:p>
          <a:p>
            <a:pPr>
              <a:buFont typeface="Arial" pitchFamily="34" charset="0"/>
              <a:buChar char="•"/>
            </a:pPr>
            <a:r>
              <a:rPr lang="en-US" sz="2800" dirty="0" smtClean="0"/>
              <a:t>Foster Relationships with Michigan Partners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8183880" cy="105156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002060"/>
                </a:solidFill>
              </a:rPr>
              <a:t>So Here’s What We Need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1828800"/>
            <a:ext cx="82296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800" dirty="0" smtClean="0"/>
              <a:t>Feedback while we’re here about our design for this seminar</a:t>
            </a:r>
            <a:r>
              <a:rPr lang="en-US" sz="2800" dirty="0" smtClean="0"/>
              <a:t>;</a:t>
            </a:r>
          </a:p>
          <a:p>
            <a:pPr algn="ctr"/>
            <a:r>
              <a:rPr lang="en-US" sz="2800" b="1" dirty="0" smtClean="0"/>
              <a:t>10: 30 SESSION TOMORROW </a:t>
            </a:r>
            <a:endParaRPr lang="en-US" sz="2800" b="1" dirty="0" smtClean="0"/>
          </a:p>
          <a:p>
            <a:endParaRPr lang="en-US" sz="2800" dirty="0" smtClean="0"/>
          </a:p>
          <a:p>
            <a:pPr>
              <a:buFont typeface="Arial" pitchFamily="34" charset="0"/>
              <a:buChar char="•"/>
            </a:pPr>
            <a:r>
              <a:rPr lang="en-US" sz="2800" dirty="0" smtClean="0"/>
              <a:t>Ideas about Resources from your WP service area;</a:t>
            </a:r>
            <a:endParaRPr lang="en-US" sz="2800" dirty="0" smtClean="0"/>
          </a:p>
          <a:p>
            <a:endParaRPr lang="en-US" sz="2800" dirty="0" smtClean="0"/>
          </a:p>
          <a:p>
            <a:pPr>
              <a:buFont typeface="Arial" pitchFamily="34" charset="0"/>
              <a:buChar char="•"/>
            </a:pPr>
            <a:r>
              <a:rPr lang="en-US" sz="2800" dirty="0" smtClean="0"/>
              <a:t>Names of People from your site who might be willing to serve as “advisor” for project</a:t>
            </a:r>
            <a:r>
              <a:rPr lang="en-US" sz="2800" dirty="0" smtClean="0"/>
              <a:t>;</a:t>
            </a:r>
            <a:endParaRPr lang="en-US" sz="2800" dirty="0" smtClean="0"/>
          </a:p>
          <a:p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533400" y="5334000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i="1" dirty="0" smtClean="0">
                <a:solidFill>
                  <a:srgbClr val="002060"/>
                </a:solidFill>
              </a:rPr>
              <a:t>From Expanses to Bridges</a:t>
            </a:r>
            <a:br>
              <a:rPr lang="en-US" sz="3200" i="1" dirty="0" smtClean="0">
                <a:solidFill>
                  <a:srgbClr val="002060"/>
                </a:solidFill>
              </a:rPr>
            </a:br>
            <a:r>
              <a:rPr lang="en-US" sz="2000" i="1" dirty="0" smtClean="0">
                <a:solidFill>
                  <a:srgbClr val="002060"/>
                </a:solidFill>
              </a:rPr>
              <a:t/>
            </a:r>
            <a:br>
              <a:rPr lang="en-US" sz="2000" i="1" dirty="0" smtClean="0">
                <a:solidFill>
                  <a:srgbClr val="002060"/>
                </a:solidFill>
              </a:rPr>
            </a:br>
            <a:r>
              <a:rPr lang="en-US" sz="2000" i="1" dirty="0" smtClean="0">
                <a:solidFill>
                  <a:srgbClr val="002060"/>
                </a:solidFill>
              </a:rPr>
              <a:t>The Mighty Mackinac Bride</a:t>
            </a:r>
            <a:br>
              <a:rPr lang="en-US" sz="2000" i="1" dirty="0" smtClean="0">
                <a:solidFill>
                  <a:srgbClr val="002060"/>
                </a:solidFill>
              </a:rPr>
            </a:br>
            <a:r>
              <a:rPr lang="en-US" sz="2000" i="1" dirty="0" smtClean="0">
                <a:solidFill>
                  <a:srgbClr val="002060"/>
                </a:solidFill>
              </a:rPr>
              <a:t>Connects Michigan’s Peninsulas</a:t>
            </a:r>
            <a:endParaRPr lang="en-US" sz="2000" i="1" dirty="0">
              <a:solidFill>
                <a:srgbClr val="002060"/>
              </a:solidFill>
            </a:endParaRPr>
          </a:p>
        </p:txBody>
      </p:sp>
      <p:pic>
        <p:nvPicPr>
          <p:cNvPr id="4" name="Picture 2" descr="http://www.bergoiata.org/fe/ponts/bridges_csg001_mackinac_bridge-mackinac_island_michigan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52600" y="457200"/>
            <a:ext cx="6019800" cy="4514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2" descr="C:\Users\Corey\Desktop\Digital Story\Photos for DS\Irving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304800"/>
            <a:ext cx="4165600" cy="3048000"/>
          </a:xfrm>
          <a:prstGeom prst="rect">
            <a:avLst/>
          </a:prstGeom>
          <a:noFill/>
        </p:spPr>
      </p:pic>
      <p:pic>
        <p:nvPicPr>
          <p:cNvPr id="95236" name="Picture 4" descr="http://thenewjew.files.wordpress.com/2007/11/stopsign-multiplesourc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429000"/>
            <a:ext cx="4267200" cy="32004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62000" y="4343400"/>
            <a:ext cx="3276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“Watch the Signs on the Road to Auschwitz”</a:t>
            </a:r>
          </a:p>
          <a:p>
            <a:pPr algn="ctr"/>
            <a:endParaRPr lang="en-US" dirty="0"/>
          </a:p>
          <a:p>
            <a:pPr algn="ctr"/>
            <a:r>
              <a:rPr lang="en-US" dirty="0" smtClean="0"/>
              <a:t>Irving Roth</a:t>
            </a:r>
            <a:endParaRPr lang="en-US" dirty="0"/>
          </a:p>
        </p:txBody>
      </p:sp>
      <p:pic>
        <p:nvPicPr>
          <p:cNvPr id="95238" name="Picture 6" descr="http://atlasshrugs2000.typepad.com/.a/6a00d8341c60bf53ef0128767f82ef970c-500wi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1999" y="304800"/>
            <a:ext cx="4267201" cy="3028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2" descr="http://www.totalwallpapers.com/nature/wallpapers/pictured-rocks-national-lakeshore-lake-superior-michiga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04800"/>
            <a:ext cx="3962400" cy="2971800"/>
          </a:xfrm>
          <a:prstGeom prst="rect">
            <a:avLst/>
          </a:prstGeom>
          <a:noFill/>
        </p:spPr>
      </p:pic>
      <p:pic>
        <p:nvPicPr>
          <p:cNvPr id="92164" name="Picture 4" descr="http://www.ecosalon.com/wp-content/uploads/2009/04/detroi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04800"/>
            <a:ext cx="4281724" cy="2971800"/>
          </a:xfrm>
          <a:prstGeom prst="rect">
            <a:avLst/>
          </a:prstGeom>
          <a:noFill/>
        </p:spPr>
      </p:pic>
      <p:pic>
        <p:nvPicPr>
          <p:cNvPr id="92166" name="Picture 6" descr="http://www.michigan.org/global/Media/758/Girls_beach_So_Have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3581400"/>
            <a:ext cx="3962400" cy="2904985"/>
          </a:xfrm>
          <a:prstGeom prst="rect">
            <a:avLst/>
          </a:prstGeom>
          <a:noFill/>
        </p:spPr>
      </p:pic>
      <p:pic>
        <p:nvPicPr>
          <p:cNvPr id="92168" name="Picture 8" descr="http://media.rockymountainnews.com/drmn/content/img/photos/2009/01/09/488337_t61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8200" y="3581400"/>
            <a:ext cx="4191000" cy="28803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2" name="Picture 4" descr="http://farm3.static.flickr.com/2786/4457831725_66453369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3600" y="381000"/>
            <a:ext cx="2822146" cy="2438400"/>
          </a:xfrm>
          <a:prstGeom prst="rect">
            <a:avLst/>
          </a:prstGeom>
          <a:noFill/>
        </p:spPr>
      </p:pic>
      <p:pic>
        <p:nvPicPr>
          <p:cNvPr id="89094" name="Picture 6" descr="http://www.saintninian.com/Site/baptism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3657600"/>
            <a:ext cx="2819399" cy="2523564"/>
          </a:xfrm>
          <a:prstGeom prst="rect">
            <a:avLst/>
          </a:prstGeom>
          <a:noFill/>
        </p:spPr>
      </p:pic>
      <p:pic>
        <p:nvPicPr>
          <p:cNvPr id="89096" name="Picture 8" descr="http://www.uppermichigandeerhunting.com/UserFiles/Image/Whitetail_Hunting_Group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381000"/>
            <a:ext cx="2540000" cy="2438400"/>
          </a:xfrm>
          <a:prstGeom prst="rect">
            <a:avLst/>
          </a:prstGeom>
          <a:noFill/>
        </p:spPr>
      </p:pic>
      <p:pic>
        <p:nvPicPr>
          <p:cNvPr id="89098" name="Picture 10" descr="http://blog.mlive.com/kzgazette/entertainment/2009/06/medium_0205862_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48000" y="381000"/>
            <a:ext cx="2743200" cy="2438400"/>
          </a:xfrm>
          <a:prstGeom prst="rect">
            <a:avLst/>
          </a:prstGeom>
          <a:noFill/>
        </p:spPr>
      </p:pic>
      <p:pic>
        <p:nvPicPr>
          <p:cNvPr id="89100" name="Picture 12" descr="http://www.valleycentral.com/uploadedimages/kgbt/News/Stories/LettuceWorkersAPGraphic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52800" y="3657600"/>
            <a:ext cx="2590800" cy="2628900"/>
          </a:xfrm>
          <a:prstGeom prst="rect">
            <a:avLst/>
          </a:prstGeom>
          <a:noFill/>
        </p:spPr>
      </p:pic>
      <p:pic>
        <p:nvPicPr>
          <p:cNvPr id="89102" name="Picture 14" descr="http://blog.mlive.com/annarbornews/2007/09/large_shock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19801" y="3657600"/>
            <a:ext cx="2743199" cy="2686049"/>
          </a:xfrm>
          <a:prstGeom prst="rect">
            <a:avLst/>
          </a:prstGeom>
          <a:noFill/>
        </p:spPr>
      </p:pic>
      <p:pic>
        <p:nvPicPr>
          <p:cNvPr id="8" name="Picture 2" descr="[Arab-Americans+hold+signs+saying+'Islam+Is+Against+Terrorisim'+as+they+demonstrate+outside+the+Federal+court+building+in+Detroit,+Michigan+January+8,+2010,+during+a+hearing+for+Umar+Farouk+Abdulmutallab,.jpg]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048000" y="381001"/>
            <a:ext cx="2768851" cy="2438400"/>
          </a:xfrm>
          <a:prstGeom prst="rect">
            <a:avLst/>
          </a:prstGeom>
          <a:noFill/>
        </p:spPr>
      </p:pic>
      <p:pic>
        <p:nvPicPr>
          <p:cNvPr id="9" name="Picture 7" descr="http://www.michiganmilitia.com/SMVM/field_reports/2007/sept007/group_phoenix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81000" y="3657600"/>
            <a:ext cx="2799583" cy="2514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2" descr="C:\Users\Corey\Desktop\Digital Story\Photos for DS\Irving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304800"/>
            <a:ext cx="4165600" cy="3048000"/>
          </a:xfrm>
          <a:prstGeom prst="rect">
            <a:avLst/>
          </a:prstGeom>
          <a:noFill/>
        </p:spPr>
      </p:pic>
      <p:pic>
        <p:nvPicPr>
          <p:cNvPr id="95236" name="Picture 4" descr="http://thenewjew.files.wordpress.com/2007/11/stopsign-multiplesourc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429000"/>
            <a:ext cx="4267200" cy="32004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62000" y="4343400"/>
            <a:ext cx="3276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“Watch the Signs on the Road to Auschwitz”</a:t>
            </a:r>
          </a:p>
          <a:p>
            <a:pPr algn="ctr"/>
            <a:endParaRPr lang="en-US" dirty="0"/>
          </a:p>
          <a:p>
            <a:pPr algn="ctr"/>
            <a:r>
              <a:rPr lang="en-US" dirty="0" smtClean="0"/>
              <a:t>Irving Roth</a:t>
            </a:r>
            <a:endParaRPr lang="en-US" dirty="0"/>
          </a:p>
        </p:txBody>
      </p:sp>
      <p:pic>
        <p:nvPicPr>
          <p:cNvPr id="95238" name="Picture 6" descr="http://atlasshrugs2000.typepad.com/.a/6a00d8341c60bf53ef0128767f82ef970c-500wi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1999" y="304800"/>
            <a:ext cx="4267201" cy="3028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64" name="Picture 8" descr="http://www.usfunks.net/Family/Barber/img/Michigan_ma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6400" y="685800"/>
            <a:ext cx="5923621" cy="4648200"/>
          </a:xfrm>
          <a:prstGeom prst="rect">
            <a:avLst/>
          </a:prstGeom>
          <a:noFill/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33400" y="5334000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rgbClr val="002060"/>
                </a:solidFill>
              </a:rPr>
              <a:t>We think there’s a different road in Michigan</a:t>
            </a:r>
            <a:endParaRPr lang="en-US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257800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rgbClr val="002060"/>
                </a:solidFill>
              </a:rPr>
              <a:t>The Road to Understanding, Peace, and Social Justice</a:t>
            </a:r>
            <a:endParaRPr lang="en-US" dirty="0">
              <a:solidFill>
                <a:srgbClr val="002060"/>
              </a:solidFill>
            </a:endParaRPr>
          </a:p>
        </p:txBody>
      </p:sp>
      <p:pic>
        <p:nvPicPr>
          <p:cNvPr id="94210" name="Picture 2" descr="http://tileprint.web.mapquest.com/tileprint.php?size=630,500&amp;key=mjtd%7Clu6t250ynq%2Cbl%3Do5-h625&amp;type=map&amp;session=4c2488f4-0148-0004-02b7-41e2-001e4f14a544&amp;stops=A,41.7939,-86.743896,0,0|B,42.331402,-83.045799,0,0|&amp;traffic=0&amp;bestfit=42.331402,-86.743896,41.7939,-83.04579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0" y="609600"/>
            <a:ext cx="5334000" cy="42333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The Holocaust Educator Network of Michigan</a:t>
            </a:r>
            <a:endParaRPr 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74761" name="Picture 9" descr="D:\Holocaust Seminar\NWPM Ma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7400" y="533400"/>
            <a:ext cx="5002186" cy="4357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0800" y="457200"/>
            <a:ext cx="5791200" cy="1051560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>
                <a:solidFill>
                  <a:srgbClr val="002060"/>
                </a:solidFill>
              </a:rPr>
              <a:t>Our Model</a:t>
            </a:r>
            <a:endParaRPr lang="en-US" sz="4000" dirty="0">
              <a:solidFill>
                <a:srgbClr val="002060"/>
              </a:solidFill>
            </a:endParaRPr>
          </a:p>
        </p:txBody>
      </p:sp>
      <p:pic>
        <p:nvPicPr>
          <p:cNvPr id="3" name="Picture 2" descr="http://t3.gstatic.com/images?q=tbn:tyVv3dQqaS9k_M:http://www.nwp.org/img/resources/widepathslogo.gif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533400"/>
            <a:ext cx="1911836" cy="14478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81000" y="2667000"/>
            <a:ext cx="8382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/>
              <a:t>Inspired by 2009 program for Michigan Writing Project teachers at Michigan State University: we’ll have a six-day residential seminar hosted first in Kalamazoo at Western Michigan University in Summer, 2011.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357</TotalTime>
  <Words>306</Words>
  <Application>Microsoft Office PowerPoint</Application>
  <PresentationFormat>On-screen Show (4:3)</PresentationFormat>
  <Paragraphs>49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Aspect</vt:lpstr>
      <vt:lpstr>Expanses of Michigan</vt:lpstr>
      <vt:lpstr>Slide 2</vt:lpstr>
      <vt:lpstr>Slide 3</vt:lpstr>
      <vt:lpstr>Slide 4</vt:lpstr>
      <vt:lpstr>Slide 5</vt:lpstr>
      <vt:lpstr>We think there’s a different road in Michigan</vt:lpstr>
      <vt:lpstr>The Road to Understanding, Peace, and Social Justice</vt:lpstr>
      <vt:lpstr>The Holocaust Educator Network of Michigan</vt:lpstr>
      <vt:lpstr>Our Model</vt:lpstr>
      <vt:lpstr>Participants</vt:lpstr>
      <vt:lpstr>Key Experiences for Seminar</vt:lpstr>
      <vt:lpstr>Seminar Goals</vt:lpstr>
      <vt:lpstr>So Here’s What We Need</vt:lpstr>
      <vt:lpstr>From Expanses to Bridges  The Mighty Mackinac Bride Connects Michigan’s Peninsulas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Corey</dc:creator>
  <cp:lastModifiedBy>Corey</cp:lastModifiedBy>
  <cp:revision>39</cp:revision>
  <dcterms:created xsi:type="dcterms:W3CDTF">2010-06-25T09:00:44Z</dcterms:created>
  <dcterms:modified xsi:type="dcterms:W3CDTF">2010-08-09T19:49:11Z</dcterms:modified>
</cp:coreProperties>
</file>